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6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962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eedbba80cb000ac8dd5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12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6.xml"/><Relationship Id="rId7" Type="http://schemas.openxmlformats.org/officeDocument/2006/relationships/slide" Target="slide1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10" Type="http://schemas.openxmlformats.org/officeDocument/2006/relationships/image" Target="../media/image8.png"/><Relationship Id="rId4" Type="http://schemas.openxmlformats.org/officeDocument/2006/relationships/slide" Target="slide7.xml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8574c40d5?vcp=1&amp;pid=92b71b8c4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493776" cy="521208"/>
          </a:xfrm>
          <a:prstGeom prst="rect">
            <a:avLst/>
          </a:prstGeom>
        </p:spPr>
      </p:pic>
      <p:sp>
        <p:nvSpPr>
          <p:cNvPr id="3" name="C_4_BD#8574c40d5?vcp=1&amp;pid=92b71b8c4&amp;color=61,88,159&amp;vtp=1&amp;bbb=1"/>
          <p:cNvSpPr/>
          <p:nvPr/>
        </p:nvSpPr>
        <p:spPr>
          <a:xfrm>
            <a:off x="1188720" y="828000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4" name="C_5_BD#d330f16f3?vcp=1&amp;pid=8574c40d5&amp;color=61,88,159&amp;vtp=1&amp;bbb=1"/>
          <p:cNvSpPr/>
          <p:nvPr/>
        </p:nvSpPr>
        <p:spPr>
          <a:xfrm>
            <a:off x="539496" y="1481796"/>
            <a:ext cx="11109960" cy="4189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5" name="C_6_BD#c6ba59c7f?vcp=1&amp;pid=d330f16f3&amp;color=101,101,255&amp;vtp=1&amp;bbb=1"/>
          <p:cNvSpPr/>
          <p:nvPr/>
        </p:nvSpPr>
        <p:spPr>
          <a:xfrm>
            <a:off x="539496" y="1940343"/>
            <a:ext cx="11109960" cy="3802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条件概率的求法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p:sp>
        <p:nvSpPr>
          <p:cNvPr id="6" name="QB_7_BD.13_1#71cce12b4?vaa=1&amp;vcp=1&amp;vop=1&amp;pid=c6ba59c7f&amp;color=36,64,97&amp;vtp=1&amp;bbb=1&amp;hb=1"/>
          <p:cNvSpPr/>
          <p:nvPr/>
        </p:nvSpPr>
        <p:spPr>
          <a:xfrm>
            <a:off x="539496" y="2365770"/>
            <a:ext cx="11109960" cy="859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[陕西西安高新第一中学2025高二月考]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已知生男孩和生女孩是等可能的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，现随机选择一个有三个小孩的家</a:t>
            </a:r>
          </a:p>
          <a:p>
            <a:pPr latinLnBrk="1">
              <a:lnSpc>
                <a:spcPts val="47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庭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，若该家庭有女孩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，则三个小孩中恰好有一个女孩的概率为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3200" b="0" i="0" u="sng" kern="0" spc="-99900">
                <a:solidFill>
                  <a:srgbClr val="FF00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B_7_AN.15_1#71cce12b4.blank?vaa=1&amp;vcp=1&amp;vop=1&amp;pid=c6ba59c7f&amp;color=36,64,97&amp;vpa=2&amp;vtp=1&amp;bbb=1&amp;rh=30.58"/>
              <p:cNvSpPr/>
              <p:nvPr/>
            </p:nvSpPr>
            <p:spPr>
              <a:xfrm>
                <a:off x="6729157" y="2780498"/>
                <a:ext cx="214313" cy="3883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7" name="QB_7_AN.15_1#71cce12b4.blank?vaa=1&amp;vcp=1&amp;vop=1&amp;pid=c6ba59c7f&amp;color=36,64,97&amp;vpa=2&amp;vtp=1&amp;bbb=1&amp;rh=30.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9157" y="2780498"/>
                <a:ext cx="214313" cy="388366"/>
              </a:xfrm>
              <a:prstGeom prst="rect">
                <a:avLst/>
              </a:prstGeom>
              <a:blipFill>
                <a:blip r:embed="rId4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7_AS.14_1#71cce12b4?vaa=1&amp;vcp=1&amp;vop=1&amp;pid=c6ba59c7f&amp;color=36,64,97&amp;vtp=1&amp;bbb=1&amp;hb=1"/>
              <p:cNvSpPr/>
              <p:nvPr/>
            </p:nvSpPr>
            <p:spPr>
              <a:xfrm>
                <a:off x="539496" y="3300497"/>
                <a:ext cx="11109960" cy="25920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设“所选的家庭中有女孩”为事件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，“所选家庭的三个小孩中恰好有一个女孩”为事件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法一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 err="1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提示：虽然三项的式子表示相</a:t>
                </a:r>
                <a:endParaRPr lang="en-US" altLang="zh-CN" sz="1800" b="0" i="0" dirty="0">
                  <a:solidFill>
                    <a:srgbClr val="FF8827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 dirty="0" err="1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同，但含义不同，可以分别理解为第一个为女孩，第二个为女孩，第三个为女孩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据条件概率公式得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法二：用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表示女孩，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表示男孩，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𝑋𝑋𝑋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𝑋𝑋𝑌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𝑌𝑋𝑋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𝑌𝑋𝑌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𝑌𝑌𝑋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𝑋𝑌𝑌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𝑌𝑋𝑌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𝑌𝑌𝑋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 dirty="0" err="1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由条件概率公式得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B_7_AS.14_1#71cce12b4?vaa=1&amp;vcp=1&amp;vop=1&amp;pid=c6ba59c7f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00497"/>
                <a:ext cx="11109960" cy="2592070"/>
              </a:xfrm>
              <a:prstGeom prst="rect">
                <a:avLst/>
              </a:prstGeom>
              <a:blipFill>
                <a:blip r:embed="rId5"/>
                <a:stretch>
                  <a:fillRect l="-1317" t="-1643" r="-1153" b="-28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4c347254c?vcp=1&amp;pid=d330f16f3&amp;color=101,101,255&amp;vtp=1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概率的乘法公式的应用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BD.17_1#894c90cd2?vcp=1&amp;vop=1&amp;pid=4c347254c&amp;color=36,64,97&amp;vtp=1&amp;bbb=1&amp;hb=1"/>
              <p:cNvSpPr/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已知一批产品中有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的不合格品，其余均为合格品，而合格品中一等品占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从这批产品中任取一件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该产品是一等品的概率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BD.17_1#894c90cd2?vcp=1&amp;vop=1&amp;pid=4c347254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15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18_1#894c90cd2?vcp=1&amp;vop=1&amp;pid=4c347254c&amp;color=36,64,97&amp;vtp=1&amp;bbb=1&amp;hb=1"/>
              <p:cNvSpPr/>
              <p:nvPr/>
            </p:nvSpPr>
            <p:spPr>
              <a:xfrm>
                <a:off x="539496" y="2092666"/>
                <a:ext cx="11109960" cy="1264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【解】设“取到的产品是一等品”为事件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，“取到的产品是合格品”为事件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)=45%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，于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)=96%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故由题可得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)=96%×45%=43.2%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18_1#894c90cd2?vcp=1&amp;vop=1&amp;pid=4c347254c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66"/>
                <a:ext cx="11109960" cy="1264095"/>
              </a:xfrm>
              <a:prstGeom prst="rect">
                <a:avLst/>
              </a:prstGeom>
              <a:blipFill>
                <a:blip r:embed="rId4"/>
                <a:stretch>
                  <a:fillRect l="-1317" r="-1153" b="-110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a16692b6?vcp=1&amp;pid=d330f16f3&amp;color=101,101,255&amp;vtp=1&amp;bt=1&amp;bbb=1"/>
          <p:cNvSpPr/>
          <p:nvPr/>
        </p:nvSpPr>
        <p:spPr>
          <a:xfrm>
            <a:off x="539496" y="828000"/>
            <a:ext cx="11109960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条件概率的性质及应用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/>
          </a:p>
        </p:txBody>
      </p:sp>
      <p:sp>
        <p:nvSpPr>
          <p:cNvPr id="3" name="QO_7_BD.19_1#98245286a?vcp=1&amp;vop=1&amp;pid=9a16692b6&amp;color=36,64,97&amp;vtp=1&amp;bbb=1&amp;hb=1"/>
          <p:cNvSpPr/>
          <p:nvPr/>
        </p:nvSpPr>
        <p:spPr>
          <a:xfrm>
            <a:off x="539496" y="131833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在10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000张有奖储蓄奖券中，设有1张为一等奖，5张为二等奖，10张为三等奖，从中依次买2张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，求在第一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张中一等奖的条件下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，第二张中二等奖或三等奖的概率.</a:t>
            </a:r>
            <a:endParaRPr lang="en-US" altLang="zh-CN" dirty="0"/>
          </a:p>
        </p:txBody>
      </p:sp>
      <p:sp>
        <p:nvSpPr>
          <p:cNvPr id="4" name="QO_7_EX.20_1#98245286a?vcp=1&amp;vop=1&amp;pid=9a16692b6&amp;color=36,64,97&amp;vtp=1&amp;bbb=1"/>
          <p:cNvSpPr/>
          <p:nvPr/>
        </p:nvSpPr>
        <p:spPr>
          <a:xfrm>
            <a:off x="539496" y="21346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【思路分析】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解答本题可先设出有关事件，注意各事件的关系，利用条件概率的性质求解.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21_1#98245286a?vcp=1&amp;vop=1&amp;pid=9a16692b6&amp;color=36,64,97&amp;vtp=1&amp;bbb=1&amp;hb=1"/>
              <p:cNvSpPr/>
              <p:nvPr/>
            </p:nvSpPr>
            <p:spPr>
              <a:xfrm>
                <a:off x="539496" y="2507956"/>
                <a:ext cx="11109960" cy="23557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【解】设“第一张中一等奖”为事件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，“第二张中二等奖”为事件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，“第二张中三等奖”为事件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zh-CN" altLang="en-US" b="0" i="0" kern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998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𝐴𝐶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999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O_7_AN.21_1#98245286a?vcp=1&amp;vop=1&amp;pid=9a16692b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07956"/>
                <a:ext cx="11109960" cy="2355787"/>
              </a:xfrm>
              <a:prstGeom prst="rect">
                <a:avLst/>
              </a:prstGeom>
              <a:blipFill>
                <a:blip r:embed="rId3"/>
                <a:stretch>
                  <a:fillRect l="-1317" b="-33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8ac839c88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8ac839c88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8ac839c88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b6414188c.fixed?vcp=1&amp;pid=8ac839c88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b6414188c.fixed?vcp=1&amp;pid=8ac839c88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b6414188c.fixed?vcp=1&amp;pid=8ac839c88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条件概率与全概率公式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2b71b8c4.fixed?vcp=1&amp;pid=b6414188c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92b71b8c4.fixed?vcp=1&amp;pid=b6414188c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7.1.1</a:t>
            </a:r>
            <a:endParaRPr lang="en-US" altLang="zh-CN" sz="5400" dirty="0"/>
          </a:p>
        </p:txBody>
      </p:sp>
      <p:sp>
        <p:nvSpPr>
          <p:cNvPr id="4" name="C_3_BD#92b71b8c4.fixed?vcp=1&amp;pid=b6414188c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1e97b4f3e?lid=e1ee4b14b&amp;cid=e1ee4b14b&amp;vtp=1&amp;bbb=1">
            <a:hlinkClick r:id="rId3" action="ppaction://hlinksldjump"/>
          </p:cNvPr>
          <p:cNvSpPr/>
          <p:nvPr/>
        </p:nvSpPr>
        <p:spPr>
          <a:xfrm>
            <a:off x="5148072" y="140817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3" name="C_1#目录1:1e97b4f3e?lid=b08ee694c&amp;cid=b08ee694c&amp;vtp=1&amp;bbb=1">
            <a:hlinkClick r:id="rId4" action="ppaction://hlinksldjump"/>
          </p:cNvPr>
          <p:cNvSpPr/>
          <p:nvPr/>
        </p:nvSpPr>
        <p:spPr>
          <a:xfrm>
            <a:off x="5148072" y="181051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条件概率的性质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4" name="C_1#目录1:1e97b4f3e?lid=cb4267747&amp;cid=cb4267747&amp;vtp=1&amp;bbb=1">
            <a:hlinkClick r:id="rId4" action="ppaction://hlinksldjump"/>
          </p:cNvPr>
          <p:cNvSpPr/>
          <p:nvPr/>
        </p:nvSpPr>
        <p:spPr>
          <a:xfrm>
            <a:off x="5148072" y="220370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事件的相互独立性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5" name="C_1#目录1:1e97b4f3e?lid=480583711&amp;cid=480583711&amp;vtp=1&amp;bbb=1">
            <a:hlinkClick r:id="rId4" action="ppaction://hlinksldjump"/>
          </p:cNvPr>
          <p:cNvSpPr/>
          <p:nvPr/>
        </p:nvSpPr>
        <p:spPr>
          <a:xfrm>
            <a:off x="5148072" y="259689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知识点4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乘法公式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6" name="C_1#目录1:1e97b4f3e?lid=748bbf0a1&amp;cid=748bbf0a1&amp;vtp=1&amp;bbb=1">
            <a:hlinkClick r:id="rId5" action="ppaction://hlinksldjump"/>
          </p:cNvPr>
          <p:cNvSpPr/>
          <p:nvPr/>
        </p:nvSpPr>
        <p:spPr>
          <a:xfrm>
            <a:off x="5148072" y="353415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易错点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不能准确识别条件概率致错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sp>
        <p:nvSpPr>
          <p:cNvPr id="7" name="C_1#目录1:1e97b4f3e?lid=c6ba59c7f&amp;cid=c6ba59c7f&amp;vtp=1&amp;bbb=1">
            <a:hlinkClick r:id="rId6" action="ppaction://hlinksldjump"/>
          </p:cNvPr>
          <p:cNvSpPr/>
          <p:nvPr/>
        </p:nvSpPr>
        <p:spPr>
          <a:xfrm>
            <a:off x="5148072" y="4873752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条件概率的求法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8" name="C_1#目录1:1e97b4f3e?lid=4c347254c&amp;cid=4c347254c&amp;vtp=1&amp;bbb=1">
            <a:hlinkClick r:id="rId7" action="ppaction://hlinksldjump"/>
          </p:cNvPr>
          <p:cNvSpPr/>
          <p:nvPr/>
        </p:nvSpPr>
        <p:spPr>
          <a:xfrm>
            <a:off x="5148072" y="5266944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概率的乘法公式的应用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9" name="C_1#目录1:1e97b4f3e?lid=9a16692b6&amp;cid=9a16692b6&amp;vtp=1&amp;bbb=1">
            <a:hlinkClick r:id="rId8" action="ppaction://hlinksldjump"/>
          </p:cNvPr>
          <p:cNvSpPr/>
          <p:nvPr/>
        </p:nvSpPr>
        <p:spPr>
          <a:xfrm>
            <a:off x="5148072" y="5660136"/>
            <a:ext cx="6839712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条件概率的性质及应用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pic>
        <p:nvPicPr>
          <p:cNvPr id="10" name="O_0#目录1:1e97b4f3e.fixed?vcp=1&amp;color=36,64,97&amp;tib=255,255,255&amp;vtp=1&amp;bt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2504" y="795528"/>
            <a:ext cx="731520" cy="768096"/>
          </a:xfrm>
          <a:prstGeom prst="rect">
            <a:avLst/>
          </a:prstGeom>
        </p:spPr>
      </p:pic>
      <p:pic>
        <p:nvPicPr>
          <p:cNvPr id="11" name="O_0#目录1:1e97b4f3e.fixed?vcp=1&amp;color=36,64,97&amp;tib=255,255,255&amp;vtp=1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32504" y="2788921"/>
            <a:ext cx="731520" cy="768096"/>
          </a:xfrm>
          <a:prstGeom prst="rect">
            <a:avLst/>
          </a:prstGeom>
        </p:spPr>
      </p:pic>
      <p:pic>
        <p:nvPicPr>
          <p:cNvPr id="12" name="O_0#目录1:1e97b4f3e.fixed?vcp=1&amp;color=36,64,97&amp;tib=255,255,255&amp;vtp=1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2504" y="4251960"/>
            <a:ext cx="731520" cy="768096"/>
          </a:xfrm>
          <a:prstGeom prst="rect">
            <a:avLst/>
          </a:prstGeom>
        </p:spPr>
      </p:pic>
      <p:sp>
        <p:nvSpPr>
          <p:cNvPr id="13" name="O_0#目录1:1e97b4f3e.fixed?vcp=1&amp;color=255,255,255&amp;vtp=1&amp;bbb=1"/>
          <p:cNvSpPr/>
          <p:nvPr/>
        </p:nvSpPr>
        <p:spPr>
          <a:xfrm>
            <a:off x="4032504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4" name="O_0#目录1:1e97b4f3e.fixed?vcp=1&amp;color=255,255,255&amp;vtp=1&amp;bbb=1"/>
          <p:cNvSpPr/>
          <p:nvPr/>
        </p:nvSpPr>
        <p:spPr>
          <a:xfrm>
            <a:off x="4032504" y="2802129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5" name="O_0#目录1:1e97b4f3e.fixed?vcp=1&amp;color=255,255,255&amp;vtp=1&amp;bbb=1"/>
          <p:cNvSpPr/>
          <p:nvPr/>
        </p:nvSpPr>
        <p:spPr>
          <a:xfrm>
            <a:off x="4032504" y="4251960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altLang="zh-CN" sz="2400" dirty="0"/>
          </a:p>
        </p:txBody>
      </p:sp>
      <p:sp>
        <p:nvSpPr>
          <p:cNvPr id="16" name="O_0#目录1:1e97b4f3e.fixed?lid=1e97b4f3e&amp;vcp=1&amp;color=0,55,96&amp;vtp=1&amp;bbb=1">
            <a:hlinkClick r:id="rId3" action="ppaction://hlinksldjump"/>
          </p:cNvPr>
          <p:cNvSpPr/>
          <p:nvPr/>
        </p:nvSpPr>
        <p:spPr>
          <a:xfrm>
            <a:off x="4965192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7" name="O_0#目录1:1e97b4f3e.fixed?lid=538671233&amp;vcp=1&amp;color=0,55,96&amp;vtp=1&amp;bbb=1">
            <a:hlinkClick r:id="rId5" action="ppaction://hlinksldjump"/>
          </p:cNvPr>
          <p:cNvSpPr/>
          <p:nvPr/>
        </p:nvSpPr>
        <p:spPr>
          <a:xfrm>
            <a:off x="4965192" y="298602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18" name="O_0#目录1:1e97b4f3e.fixed?lid=8574c40d5&amp;vcp=1&amp;color=0,55,96&amp;vtp=1&amp;bbb=1">
            <a:hlinkClick r:id="rId6" action="ppaction://hlinksldjump"/>
          </p:cNvPr>
          <p:cNvSpPr/>
          <p:nvPr/>
        </p:nvSpPr>
        <p:spPr>
          <a:xfrm>
            <a:off x="4965192" y="4398264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1e97b4f3e?vcp=1&amp;pid=92b71b8c4&amp;color=36,64,97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566928" cy="694944"/>
          </a:xfrm>
          <a:prstGeom prst="rect">
            <a:avLst/>
          </a:prstGeom>
        </p:spPr>
      </p:pic>
      <p:sp>
        <p:nvSpPr>
          <p:cNvPr id="3" name="C_4_BD#1e97b4f3e?vcp=1&amp;pid=92b71b8c4&amp;color=61,88,159&amp;vtp=1&amp;bbb=1"/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e1ee4b14b?vcp=1&amp;pid=1e97b4f3e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条件概率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pic>
        <p:nvPicPr>
          <p:cNvPr id="5" name="QO_6_BD.1_1#3425510b5?vcp=1&amp;vop=1&amp;pid=e1ee4b14b&amp;color=36,64,97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8672" y="2018910"/>
            <a:ext cx="896112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BD.1_1#3425510b5?vcp=1&amp;vop=1&amp;pid=e1ee4b14b&amp;color=36,64,97&amp;vtp=1&amp;bbb=1"/>
          <p:cNvSpPr/>
          <p:nvPr/>
        </p:nvSpPr>
        <p:spPr>
          <a:xfrm>
            <a:off x="539496" y="19714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一个盒子中有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6个白球，4个黑球，从中不放回地每次任取1个，连取两次，求：</a:t>
            </a:r>
            <a:endParaRPr lang="en-US" altLang="zh-CN" sz="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QO_6_AN.2_1#3425510b5?vcp=1&amp;vop=1&amp;pid=e1ee4b14b&amp;color=36,64,97&amp;vtp=1&amp;bbb=1"/>
              <p:cNvSpPr/>
              <p:nvPr/>
            </p:nvSpPr>
            <p:spPr>
              <a:xfrm>
                <a:off x="539496" y="23778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表示事件“第一次取得白球”，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表示事件“第二次取得白球”.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O_6_AN.2_1#3425510b5?vcp=1&amp;vop=1&amp;pid=e1ee4b14b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7844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7_BD.3_1#0e16dabb1?vcp=1&amp;vop=1&amp;pid=3425510b5&amp;color=36,64,97&amp;vtp=1&amp;bbb=1"/>
          <p:cNvSpPr/>
          <p:nvPr/>
        </p:nvSpPr>
        <p:spPr>
          <a:xfrm>
            <a:off x="539496" y="275116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第一次取得白球的概率；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QO_7_AN.4_1#0e16dabb1?vcp=1&amp;vop=1&amp;pid=3425510b5&amp;color=36,64,97&amp;vtp=1&amp;bbb=1"/>
              <p:cNvSpPr/>
              <p:nvPr/>
            </p:nvSpPr>
            <p:spPr>
              <a:xfrm>
                <a:off x="539496" y="3115651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9" name="QO_7_AN.4_1#0e16dabb1?vcp=1&amp;vop=1&amp;pid=3425510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15651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O_7_BD.5_1#98c41ebf9?vcp=1&amp;vop=1&amp;pid=3425510b5&amp;color=36,64,97&amp;vtp=1&amp;bbb=1"/>
          <p:cNvSpPr/>
          <p:nvPr/>
        </p:nvSpPr>
        <p:spPr>
          <a:xfrm>
            <a:off x="539496" y="366156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两次都取得白球的概率；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QO_7_AN.6_1#98c41ebf9?vcp=1&amp;vop=1&amp;pid=3425510b5&amp;color=36,64,97&amp;vtp=1&amp;bbb=1"/>
              <p:cNvSpPr/>
              <p:nvPr/>
            </p:nvSpPr>
            <p:spPr>
              <a:xfrm>
                <a:off x="539496" y="4026050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1" name="QO_7_AN.6_1#98c41ebf9?vcp=1&amp;vop=1&amp;pid=3425510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26050"/>
                <a:ext cx="11109960" cy="536575"/>
              </a:xfrm>
              <a:prstGeom prst="rect">
                <a:avLst/>
              </a:prstGeom>
              <a:blipFill>
                <a:blip r:embed="rId7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QO_7_BD.7_1#ff4f15f0e?vcp=1&amp;vop=1&amp;pid=3425510b5&amp;color=36,64,97&amp;vtp=1&amp;bbb=1"/>
          <p:cNvSpPr/>
          <p:nvPr/>
        </p:nvSpPr>
        <p:spPr>
          <a:xfrm>
            <a:off x="539496" y="456757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第一次取得黑球而第二次取得白球的概率.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QO_7_AN.8_1#ff4f15f0e?vcp=1&amp;vop=1&amp;pid=3425510b5&amp;color=36,64,97&amp;vtp=1&amp;bbb=1"/>
              <p:cNvSpPr/>
              <p:nvPr/>
            </p:nvSpPr>
            <p:spPr>
              <a:xfrm>
                <a:off x="539496" y="4932068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13" name="QO_7_AN.8_1#ff4f15f0e?vcp=1&amp;vop=1&amp;pid=3425510b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32068"/>
                <a:ext cx="11109960" cy="535559"/>
              </a:xfrm>
              <a:prstGeom prst="rect">
                <a:avLst/>
              </a:prstGeom>
              <a:blipFill>
                <a:blip r:embed="rId8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  <p:bldP spid="11" grpId="0" build="p" animBg="1"/>
      <p:bldP spid="1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08ee694c?vcp=1&amp;pid=1e97b4f3e&amp;color=101,101,255&amp;vtp=1&amp;bt=1&amp;bbb=1"/>
          <p:cNvSpPr/>
          <p:nvPr/>
        </p:nvSpPr>
        <p:spPr>
          <a:xfrm>
            <a:off x="539496" y="83210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条件概率的性质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3" name="C_5_BD#cb4267747?vcp=1&amp;pid=1e97b4f3e&amp;color=101,101,255&amp;vtp=1&amp;bbb=1"/>
          <p:cNvSpPr/>
          <p:nvPr/>
        </p:nvSpPr>
        <p:spPr>
          <a:xfrm>
            <a:off x="539496" y="132588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事件的相互独立性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p:sp>
        <p:nvSpPr>
          <p:cNvPr id="4" name="C_5_BD#480583711?vcp=1&amp;pid=1e97b4f3e&amp;color=101,101,255&amp;vtp=1&amp;bbb=1"/>
          <p:cNvSpPr/>
          <p:nvPr/>
        </p:nvSpPr>
        <p:spPr>
          <a:xfrm>
            <a:off x="539496" y="181965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知识点4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乘法公式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38671233?vcp=1&amp;pid=92b71b8c4&amp;color=36,64,97&amp;mp=1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784" y="828000"/>
            <a:ext cx="621792" cy="658368"/>
          </a:xfrm>
          <a:prstGeom prst="rect">
            <a:avLst/>
          </a:prstGeom>
        </p:spPr>
      </p:pic>
      <p:sp>
        <p:nvSpPr>
          <p:cNvPr id="3" name="C_4_BD#538671233?vcp=1&amp;pid=92b71b8c4&amp;color=61,88,159&amp;mp=1&amp;vtp=1&amp;bbb=1"/>
          <p:cNvSpPr/>
          <p:nvPr/>
        </p:nvSpPr>
        <p:spPr>
          <a:xfrm>
            <a:off x="1289304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易错记</a:t>
            </a:r>
            <a:endParaRPr lang="en-US" altLang="zh-CN" sz="2400" dirty="0"/>
          </a:p>
        </p:txBody>
      </p:sp>
      <p:sp>
        <p:nvSpPr>
          <p:cNvPr id="4" name="C_5_BD#748bbf0a1?vcp=1&amp;pid=538671233&amp;color=101,101,255&amp;vtp=1&amp;bbb=1"/>
          <p:cNvSpPr/>
          <p:nvPr/>
        </p:nvSpPr>
        <p:spPr>
          <a:xfrm>
            <a:off x="539496" y="1469096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易错点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不能准确识别条件概率致错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6_BD.9_1#515aa2c2d?vaa=1&amp;vcp=1&amp;vop=1&amp;pid=748bbf0a1&amp;color=36,64,97&amp;vtp=1&amp;bbb=1&amp;hb=1"/>
              <p:cNvSpPr/>
              <p:nvPr/>
            </p:nvSpPr>
            <p:spPr>
              <a:xfrm>
                <a:off x="539496" y="1966032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甲、乙两地都位于长江下游，根据多年的气象记录知道，甲、乙两地一年中雨天所占比例分别为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，两地同时下雨的比例为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，则甲地为雨天时，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乙地为雨天的概率为(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6_BD.9_1#515aa2c2d?vaa=1&amp;vcp=1&amp;vop=1&amp;pid=748bbf0a1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6032"/>
                <a:ext cx="11109960" cy="770255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QC_6_BD.9_2#515aa2c2d.choices?vaa=1&amp;vcp=1&amp;vop=1&amp;pid=748bbf0a1&amp;color=36,64,97&amp;vtp=1&amp;bbb=1"/>
              <p:cNvSpPr/>
              <p:nvPr/>
            </p:nvSpPr>
            <p:spPr>
              <a:xfrm>
                <a:off x="539496" y="2740366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3060065" algn="l"/>
                    <a:tab pos="6043930" algn="l"/>
                    <a:tab pos="86721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3.6%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12%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QC_6_BD.9_2#515aa2c2d.choices?vaa=1&amp;vcp=1&amp;vop=1&amp;pid=748bbf0a1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0366"/>
                <a:ext cx="11109960" cy="535559"/>
              </a:xfrm>
              <a:prstGeom prst="rect">
                <a:avLst/>
              </a:prstGeom>
              <a:blipFill>
                <a:blip r:embed="rId5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6_AS.11_1#515aa2c2d?vaa=1&amp;vcp=1&amp;vop=1&amp;pid=748bbf0a1&amp;color=36,64,97&amp;vtp=1&amp;bt=1&amp;bbb=1&amp;hb=1"/>
              <p:cNvSpPr/>
              <p:nvPr/>
            </p:nvSpPr>
            <p:spPr>
              <a:xfrm>
                <a:off x="539496" y="828000"/>
                <a:ext cx="11109960" cy="48145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【错解一】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设事件A为“甲地为雨天”，事件B为“乙地为雨天”，则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)=20%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)=18%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，所以甲地为雨天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，乙地为雨天的概率是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20%×18%=3.6%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，故选A.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错解二】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根据题意知，甲地为雨天时，乙地为雨天的概率等价于两地同时下雨的概率，为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，故选B.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错解三】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设事件A为“甲地为雨天”，事件B为“乙地为雨天”，则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)=20%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)=18%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12%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18%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错因分析】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错解一和错解二主要是没有认识到此题是条件概率，“甲地为雨天时，乙地为雨天的概率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”的意思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“在甲地为雨天的前提下，乙地为雨天的概率”，另外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20%×18%=3.6%≠12%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，说明两地下雨与否会相互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影响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解三主要是对条件概率公式记错或者是未能认准谁是条件导致错误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，事实上，如果求乙地为雨天时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，甲地为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雨天的概率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，答案便是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正解】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设事件A为“甲地为雨天”，事件B为“乙地为雨天”，则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)=20%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)=18%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12%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20%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6_AS.11_1#515aa2c2d?vaa=1&amp;vcp=1&amp;vop=1&amp;pid=748bbf0a1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4814570"/>
              </a:xfrm>
              <a:prstGeom prst="rect">
                <a:avLst/>
              </a:prstGeom>
              <a:blipFill>
                <a:blip r:embed="rId3"/>
                <a:stretch>
                  <a:fillRect l="-1317" t="-127" r="-549" b="-1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2_1#515aa2c2d?vaa=1&amp;vcp=1&amp;vop=1&amp;pid=748bbf0a1&amp;color=36,64,97&amp;vtp=1&amp;bbb=1"/>
          <p:cNvSpPr/>
          <p:nvPr/>
        </p:nvSpPr>
        <p:spPr>
          <a:xfrm>
            <a:off x="539496" y="5647015"/>
            <a:ext cx="11109960" cy="389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4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778</Words>
  <Application>Microsoft Office PowerPoint</Application>
  <PresentationFormat>宽屏</PresentationFormat>
  <Paragraphs>91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2025-10-21T04:01:09Z</dcterms:created>
  <dcterms:modified xsi:type="dcterms:W3CDTF">2025-10-21T04:42:05Z</dcterms:modified>
  <cp:category/>
  <cp:contentStatus/>
</cp:coreProperties>
</file>